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algn="just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1pPr>
    <a:lvl2pPr marL="457200" algn="just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2pPr>
    <a:lvl3pPr marL="914400" algn="just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3pPr>
    <a:lvl4pPr marL="1371600" algn="just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4pPr>
    <a:lvl5pPr marL="1828800" algn="just" rtl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venir Book" charset="0"/>
        <a:ea typeface="Avenir Book" charset="0"/>
        <a:cs typeface="Avenir Book" charset="0"/>
        <a:sym typeface="Avenir Boo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pl-PL" noProof="0" smtClean="0">
                <a:sym typeface="Helvetica Neue" charset="0"/>
              </a:rPr>
              <a:t>Second level</a:t>
            </a:r>
          </a:p>
          <a:p>
            <a:pPr lvl="2"/>
            <a:r>
              <a:rPr lang="pl-PL" noProof="0" smtClean="0">
                <a:sym typeface="Helvetica Neue" charset="0"/>
              </a:rPr>
              <a:t>Third level</a:t>
            </a:r>
          </a:p>
          <a:p>
            <a:pPr lvl="3"/>
            <a:r>
              <a:rPr lang="pl-PL" noProof="0" smtClean="0">
                <a:sym typeface="Helvetica Neue" charset="0"/>
              </a:rPr>
              <a:t>Fourth level</a:t>
            </a:r>
          </a:p>
          <a:p>
            <a:pPr lvl="4"/>
            <a:r>
              <a:rPr lang="pl-PL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7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A255C6-8D62-47D2-B5F9-029BE9756E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19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0A6197-C647-4462-A4F0-FF9E8B1625F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73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0D6FD-B072-4F45-BE5B-63F7D338971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97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E2F7C-AC0D-4B98-B67F-FC0B48D231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879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2909AA-2460-45E0-A58E-317BA5261A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606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9AAB7-D831-4703-9ECC-3E02C69F9A8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367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63E9D3-C6B2-479F-85A8-A7391D324E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30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66976D-CFC3-447F-9B2E-D031DA37FB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78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B7FBC-6D8E-4D67-A6F7-CF70D37DB9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3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5F6AA-3460-47A3-9092-9ABE4BF026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160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Calibri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7F34E-567E-4C9B-8A08-C04A79D7F2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011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pl-PL" altLang="pl-PL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pl-PL" altLang="pl-PL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pl-PL" altLang="pl-PL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pl-PL" altLang="pl-PL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512FCF1-15D5-4800-B74D-3E379AFB6E5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51125" indent="-365125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108325" indent="-365125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565525" indent="-365125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022725" indent="-365125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opineo.pl/opinie/endo-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DO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46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body" idx="1"/>
          </p:nvPr>
        </p:nvSpPr>
        <p:spPr>
          <a:xfrm>
            <a:off x="2120900" y="2006600"/>
            <a:ext cx="4040188" cy="739775"/>
          </a:xfrm>
        </p:spPr>
        <p:txBody>
          <a:bodyPr anchor="b"/>
          <a:lstStyle/>
          <a:p>
            <a:pPr marL="0" indent="0" defTabSz="776288" eaLnBrk="1">
              <a:spcBef>
                <a:spcPts val="400"/>
              </a:spcBef>
              <a:buSzTx/>
              <a:buFontTx/>
              <a:buNone/>
            </a:pPr>
            <a:r>
              <a:rPr lang="pl-PL" altLang="pl-PL" sz="3300" smtClean="0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To jest </a:t>
            </a:r>
            <a:endParaRPr lang="pl-PL" altLang="pl-PL" sz="1800" smtClean="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2051" name="Picture 2" descr="image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732088"/>
            <a:ext cx="53133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052" name="Picture 3" descr="grafiki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683125"/>
            <a:ext cx="18049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body" idx="1"/>
          </p:nvPr>
        </p:nvSpPr>
        <p:spPr>
          <a:xfrm>
            <a:off x="242888" y="876300"/>
            <a:ext cx="1600200" cy="466725"/>
          </a:xfrm>
        </p:spPr>
        <p:txBody>
          <a:bodyPr anchor="b"/>
          <a:lstStyle/>
          <a:p>
            <a:pPr marL="0" indent="0" defTabSz="712788" eaLnBrk="1">
              <a:spcBef>
                <a:spcPts val="400"/>
              </a:spcBef>
              <a:buSzTx/>
              <a:buFontTx/>
              <a:buNone/>
            </a:pPr>
            <a:r>
              <a:rPr lang="pl-PL" altLang="pl-PL" sz="1800" u="sng" smtClean="0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To jest Endo</a:t>
            </a:r>
            <a:endParaRPr lang="pl-PL" altLang="pl-PL" sz="1800" smtClean="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2C52C805-25CE-47F2-B2FA-E2B45FF5D2E8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10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268" name="Picture 3" descr="imag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63403" b="40874"/>
          <a:stretch>
            <a:fillRect/>
          </a:stretch>
        </p:blipFill>
        <p:spPr bwMode="auto">
          <a:xfrm>
            <a:off x="7740650" y="6165850"/>
            <a:ext cx="1403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69" name="Picture 4" descr="image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308725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/>
          </p:cNvSpPr>
          <p:nvPr/>
        </p:nvSpPr>
        <p:spPr bwMode="auto">
          <a:xfrm>
            <a:off x="250825" y="1830388"/>
            <a:ext cx="87137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 sz="1300"/>
              <a:t>  Nie zmieniając swojego charakteru i unikalnego powszechnie rozpoznawalnego stylu, Endo rozwija się </a:t>
            </a:r>
          </a:p>
          <a:p>
            <a:pPr eaLnBrk="1">
              <a:buSzPct val="100000"/>
            </a:pPr>
            <a:r>
              <a:rPr lang="pl-PL" altLang="pl-PL" sz="1300"/>
              <a:t>   i dojrzewa.  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endParaRPr lang="pl-PL" altLang="pl-PL" sz="1300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 sz="1300"/>
              <a:t>  Marka otrzymuje liczne dowody sympatii: jest honorowana nagrodami za najlepszą jakość ubranek dla dzieci</a:t>
            </a:r>
          </a:p>
          <a:p>
            <a:pPr eaLnBrk="1">
              <a:buSzPct val="100000"/>
            </a:pPr>
            <a:r>
              <a:rPr lang="pl-PL" altLang="pl-PL" sz="1300"/>
              <a:t>   i niemowląt, otrzymuje certyfikaty i wyróżnienia od firm.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endParaRPr lang="pl-PL" altLang="pl-PL" sz="1300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 sz="1300"/>
              <a:t>  Aż </a:t>
            </a:r>
            <a:r>
              <a:rPr lang="pl-PL" altLang="pl-PL" sz="1300">
                <a:hlinkClick r:id="rId4"/>
              </a:rPr>
              <a:t>99% Klientów</a:t>
            </a:r>
            <a:r>
              <a:rPr lang="pl-PL" altLang="pl-PL" sz="1300"/>
              <a:t> chwali sklep i ubranka Endo i poleca go kolejnym, potencjalnym klientom.</a:t>
            </a:r>
          </a:p>
          <a:p>
            <a:pPr eaLnBrk="1"/>
            <a:endParaRPr lang="pl-PL" altLang="pl-PL" sz="1300"/>
          </a:p>
          <a:p>
            <a:pPr eaLnBrk="1"/>
            <a:endParaRPr lang="pl-PL" altLang="pl-PL" sz="1300"/>
          </a:p>
          <a:p>
            <a:pPr eaLnBrk="1"/>
            <a:endParaRPr lang="pl-PL" altLang="pl-PL" sz="1300"/>
          </a:p>
          <a:p>
            <a:pPr eaLnBrk="1"/>
            <a:endParaRPr lang="pl-PL" altLang="pl-PL" sz="1300"/>
          </a:p>
          <a:p>
            <a:pPr eaLnBrk="1"/>
            <a:endParaRPr lang="pl-PL" altLang="pl-PL" sz="1300"/>
          </a:p>
          <a:p>
            <a:pPr eaLnBrk="1"/>
            <a:endParaRPr lang="pl-PL" altLang="pl-PL" sz="1300"/>
          </a:p>
        </p:txBody>
      </p:sp>
      <p:pic>
        <p:nvPicPr>
          <p:cNvPr id="11271" name="Picture 6" descr="grafiki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21336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2" name="Picture 7" descr="grafiki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2476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ag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63403" b="40874"/>
          <a:stretch>
            <a:fillRect/>
          </a:stretch>
        </p:blipFill>
        <p:spPr bwMode="auto">
          <a:xfrm>
            <a:off x="7740650" y="6165850"/>
            <a:ext cx="1403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1" name="Picture 2" descr="image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308725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/>
          </p:cNvSpPr>
          <p:nvPr/>
        </p:nvSpPr>
        <p:spPr bwMode="auto">
          <a:xfrm>
            <a:off x="-163513" y="2670175"/>
            <a:ext cx="7823201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indent="16002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457200" indent="16002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914400" indent="16002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1371600" indent="16002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1828800" indent="16002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/>
            <a:endParaRPr lang="pl-PL" altLang="pl-PL"/>
          </a:p>
          <a:p>
            <a:pPr marL="0" lvl="4" algn="ctr" eaLnBrk="1"/>
            <a:r>
              <a:rPr lang="pl-PL" altLang="pl-PL" sz="2000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ZAPRASZAMY DO WSPÓŁPRACY </a:t>
            </a:r>
            <a:endParaRPr lang="pl-PL" altLang="pl-PL" sz="2000"/>
          </a:p>
          <a:p>
            <a:pPr algn="ctr" eaLnBrk="1"/>
            <a:endParaRPr lang="pl-PL" altLang="pl-PL"/>
          </a:p>
          <a:p>
            <a:pPr marL="0" lvl="4" algn="ctr" eaLnBrk="1"/>
            <a:r>
              <a:rPr lang="pl-PL" altLang="pl-PL" u="sng">
                <a:solidFill>
                  <a:srgbClr val="0000FF"/>
                </a:solidFill>
                <a:hlinkClick r:id="rId4"/>
              </a:rPr>
              <a:t>WWW.ENDO.PL</a:t>
            </a:r>
            <a:endParaRPr lang="pl-PL" altLang="pl-PL" sz="18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247650" y="-241300"/>
            <a:ext cx="56403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indent="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/>
          </a:p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/>
          </a:p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/>
          </a:p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marL="0" lvl="1" eaLnBrk="1"/>
            <a:r>
              <a:rPr lang="pl-PL" altLang="pl-PL" sz="1500"/>
              <a:t>   </a:t>
            </a:r>
          </a:p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 sz="1500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Endo to </a:t>
            </a:r>
            <a:r>
              <a:rPr lang="pl-PL" altLang="pl-PL" b="1"/>
              <a:t>unikatowy styl</a:t>
            </a:r>
            <a:r>
              <a:rPr lang="pl-PL" altLang="pl-PL"/>
              <a:t>. Powstał dzięki talentom i zaangażowaniu artystów.</a:t>
            </a:r>
          </a:p>
          <a:p>
            <a:pPr eaLnBrk="1"/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To naturalna </a:t>
            </a:r>
            <a:r>
              <a:rPr lang="pl-PL" altLang="pl-PL" b="1"/>
              <a:t>więź pomiędzy słowem i obrazem</a:t>
            </a:r>
            <a:r>
              <a:rPr lang="pl-PL" altLang="pl-PL"/>
              <a:t>, dorosłym i dzieckiem, sztuką i codziennością. Endo jest bliskie nam wszystkim - niezależnie od wieku, miejsca, czasu i języka.</a:t>
            </a:r>
          </a:p>
          <a:p>
            <a:pPr eaLnBrk="1"/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Endo odzwierciedla </a:t>
            </a:r>
            <a:r>
              <a:rPr lang="pl-PL" altLang="pl-PL" b="1"/>
              <a:t>codzienne momenty</a:t>
            </a:r>
            <a:r>
              <a:rPr lang="pl-PL" altLang="pl-PL"/>
              <a:t> - poranne ubieranie się, rodzinne gotowanie obiadu, wiosenne prace w ogródku, zimowe dokarmianie ptaków, przedstawienie w domowym teatrzyku, wieczorna kąpieli czy czułe układanie do snu.</a:t>
            </a:r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</p:txBody>
      </p:sp>
      <p:pic>
        <p:nvPicPr>
          <p:cNvPr id="3075" name="Picture 2" descr="http://e-endo.pl/ic/upload/wysiwyg/zestawy/ZD4111.jpg?widthMax=800&amp;heightMax=600&amp;center-crop=false&amp;out=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0" y="4637088"/>
            <a:ext cx="19081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6" name="Picture 3" descr="max_czerwon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2" b="11798"/>
          <a:stretch>
            <a:fillRect/>
          </a:stretch>
        </p:blipFill>
        <p:spPr bwMode="auto">
          <a:xfrm>
            <a:off x="7162800" y="611505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4" descr="image0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30950"/>
            <a:ext cx="1185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-361950" y="752475"/>
            <a:ext cx="2749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20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O ENDO 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7700" y="122238"/>
            <a:ext cx="6800850" cy="879475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>
            <a:outerShdw algn="ctr" rotWithShape="0">
              <a:srgbClr val="000000">
                <a:alpha val="75000"/>
              </a:srgbClr>
            </a:outerShdw>
          </a:effectLst>
        </p:spPr>
      </p:pic>
      <p:pic>
        <p:nvPicPr>
          <p:cNvPr id="3080" name="Picture 7" descr="T-shirt dla dziewczynki - 1 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344"/>
          <a:stretch>
            <a:fillRect/>
          </a:stretch>
        </p:blipFill>
        <p:spPr bwMode="auto">
          <a:xfrm>
            <a:off x="17206913" y="1230313"/>
            <a:ext cx="13509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81" name="Picture 8" descr="grafiki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46225"/>
            <a:ext cx="28622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136775" y="501650"/>
            <a:ext cx="4438650" cy="473075"/>
          </a:xfrm>
        </p:spPr>
        <p:txBody>
          <a:bodyPr lIns="0" tIns="0" rIns="0" bIns="0"/>
          <a:lstStyle/>
          <a:p>
            <a:pPr indent="885825" algn="l" defTabSz="885825" eaLnBrk="1"/>
            <a:r>
              <a:rPr lang="pl-PL" altLang="pl-PL" sz="1700" smtClean="0">
                <a:effectLst>
                  <a:outerShdw blurRad="38100" dist="38100" dir="2700000" algn="tl">
                    <a:srgbClr val="C0C0C0"/>
                  </a:outerShdw>
                </a:effectLst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            Co wyróżnia Endo?</a:t>
            </a:r>
            <a:endParaRPr lang="pl-PL" altLang="pl-PL" sz="1800" smtClean="0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F5F4429C-2A88-4D18-A945-7063ED371D1B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3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206375" y="1265238"/>
            <a:ext cx="72723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Projekty plastyczne takich sław jak </a:t>
            </a:r>
            <a:r>
              <a:rPr lang="pl-PL" altLang="pl-PL" b="1"/>
              <a:t>Jan Młodożeniec</a:t>
            </a:r>
            <a:r>
              <a:rPr lang="pl-PL" altLang="pl-PL"/>
              <a:t>, prace młodych artystów </a:t>
            </a:r>
            <a:br>
              <a:rPr lang="pl-PL" altLang="pl-PL"/>
            </a:br>
            <a:r>
              <a:rPr lang="pl-PL" altLang="pl-PL"/>
              <a:t>(m.in. Anny Ładeckiej, Moniki Hanulak i Kacpra Dudka). 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Endo jako pierwsze (i przez długi czas jedyne) w Polsce ozdabia swoje produkty </a:t>
            </a:r>
            <a:r>
              <a:rPr lang="pl-PL" altLang="pl-PL" b="1"/>
              <a:t>napisami w języku polskim</a:t>
            </a:r>
            <a:r>
              <a:rPr lang="pl-PL" altLang="pl-PL"/>
              <a:t>, pokazując tym samym, ile emocji i skojarzeń mogą budzić w dorosłych i dzieciach pomysłowe i zaskakujące gry słowne.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 sz="1600" b="1"/>
              <a:t>  </a:t>
            </a:r>
            <a:r>
              <a:rPr lang="pl-PL" altLang="pl-PL"/>
              <a:t>Ubranka Endo szyte są  z bawełny i lnu, ozdabiane ekologicznymi nadrukami z farb wodnych, </a:t>
            </a:r>
            <a:r>
              <a:rPr lang="pl-PL" altLang="pl-PL" b="1"/>
              <a:t>zachwycające prostym krojem i starannym wykonaniem.</a:t>
            </a:r>
            <a:endParaRPr lang="pl-PL" altLang="pl-PL"/>
          </a:p>
        </p:txBody>
      </p:sp>
      <p:pic>
        <p:nvPicPr>
          <p:cNvPr id="4101" name="Picture 4" descr="max_czerwo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32" b="11798"/>
          <a:stretch>
            <a:fillRect/>
          </a:stretch>
        </p:blipFill>
        <p:spPr bwMode="auto">
          <a:xfrm>
            <a:off x="7164388" y="6070600"/>
            <a:ext cx="19796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102" name="Rectangle 5"/>
          <p:cNvSpPr>
            <a:spLocks/>
          </p:cNvSpPr>
          <p:nvPr/>
        </p:nvSpPr>
        <p:spPr bwMode="auto">
          <a:xfrm>
            <a:off x="-517525" y="714375"/>
            <a:ext cx="28781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20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O ENDO 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4103" name="Picture 6" descr="image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2531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93663" y="3849688"/>
            <a:ext cx="2214562" cy="2324100"/>
            <a:chOff x="-203200" y="-203200"/>
            <a:chExt cx="2213864" cy="2324012"/>
          </a:xfrm>
        </p:grpSpPr>
        <p:pic>
          <p:nvPicPr>
            <p:cNvPr id="4112" name="Picture 8" descr="T-shirt dla chłopca - 1 z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07464" cy="18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411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213864" cy="232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4870450" y="3825875"/>
            <a:ext cx="2214563" cy="2324100"/>
            <a:chOff x="-203200" y="-203200"/>
            <a:chExt cx="2213865" cy="2324012"/>
          </a:xfrm>
        </p:grpSpPr>
        <p:pic>
          <p:nvPicPr>
            <p:cNvPr id="4110" name="Picture 11" descr="http://e-endo.pl/ic/upload/wysiwyg/zestawy/ZN4121.jpg?widthMax=800&amp;heightMax=600&amp;center-crop=false&amp;out=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07465" cy="18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4111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213865" cy="232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pic>
        <p:nvPicPr>
          <p:cNvPr id="4106" name="Picture 13" descr="image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79400"/>
            <a:ext cx="15414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4107" name="Group 14"/>
          <p:cNvGrpSpPr>
            <a:grpSpLocks/>
          </p:cNvGrpSpPr>
          <p:nvPr/>
        </p:nvGrpSpPr>
        <p:grpSpPr bwMode="auto">
          <a:xfrm>
            <a:off x="2390775" y="3849688"/>
            <a:ext cx="2386013" cy="2300287"/>
            <a:chOff x="-203201" y="-203200"/>
            <a:chExt cx="2385876" cy="2300258"/>
          </a:xfrm>
        </p:grpSpPr>
        <p:pic>
          <p:nvPicPr>
            <p:cNvPr id="4108" name="Picture 15" descr="Kombinezon polarowy dla niemowlaka - 2 z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7" r="24928" b="52916"/>
            <a:stretch>
              <a:fillRect/>
            </a:stretch>
          </p:blipFill>
          <p:spPr bwMode="auto">
            <a:xfrm>
              <a:off x="0" y="0"/>
              <a:ext cx="1979475" cy="185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4109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385875" cy="2300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6450" y="404813"/>
            <a:ext cx="6664325" cy="801687"/>
          </a:xfrm>
          <a:effectLst>
            <a:outerShdw algn="ctr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 algn="l" eaLnBrk="1"/>
            <a:r>
              <a:rPr lang="pl-PL" altLang="pl-PL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Kolekcje Endo łączą wszystkie grupy produktowe </a:t>
            </a:r>
            <a:endParaRPr lang="pl-PL" altLang="pl-PL" sz="1800" smtClean="0">
              <a:latin typeface="Avenir Book" charset="0"/>
              <a:ea typeface="Avenir Book" charset="0"/>
              <a:cs typeface="Avenir Book" charset="0"/>
              <a:sym typeface="Avenir Book" charset="0"/>
            </a:endParaRPr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CB8DA107-4CDE-4484-85E0-9859EFC973C0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4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124" name="Picture 3" descr="T-shirt dla niemowlaka - 1 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708525"/>
            <a:ext cx="12954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176838" y="2379663"/>
            <a:ext cx="1719262" cy="1809750"/>
            <a:chOff x="-203201" y="-203200"/>
            <a:chExt cx="1719183" cy="1809610"/>
          </a:xfrm>
        </p:grpSpPr>
        <p:pic>
          <p:nvPicPr>
            <p:cNvPr id="5142" name="Picture 5" descr="Poduszka - 1 z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2782" cy="136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5143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1719182" cy="18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5126" name="Group 7"/>
          <p:cNvGrpSpPr>
            <a:grpSpLocks/>
          </p:cNvGrpSpPr>
          <p:nvPr/>
        </p:nvGrpSpPr>
        <p:grpSpPr bwMode="auto">
          <a:xfrm>
            <a:off x="3309938" y="2379663"/>
            <a:ext cx="1719262" cy="1809750"/>
            <a:chOff x="-203201" y="-203200"/>
            <a:chExt cx="1719182" cy="1809610"/>
          </a:xfrm>
        </p:grpSpPr>
        <p:pic>
          <p:nvPicPr>
            <p:cNvPr id="5140" name="Picture 8" descr="Poduszka - 1 z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2781" cy="136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514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1719181" cy="18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pic>
        <p:nvPicPr>
          <p:cNvPr id="5127" name="Picture 10" descr="Bluzka dla dziewczynki - 1 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752725"/>
            <a:ext cx="18256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128" name="Picture 11" descr="Poduszkowiec średni - 1 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/>
          <a:stretch>
            <a:fillRect/>
          </a:stretch>
        </p:blipFill>
        <p:spPr bwMode="auto">
          <a:xfrm>
            <a:off x="5781675" y="4432300"/>
            <a:ext cx="1955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5129" name="Group 12"/>
          <p:cNvGrpSpPr>
            <a:grpSpLocks/>
          </p:cNvGrpSpPr>
          <p:nvPr/>
        </p:nvGrpSpPr>
        <p:grpSpPr bwMode="auto">
          <a:xfrm>
            <a:off x="7043738" y="2381250"/>
            <a:ext cx="1717675" cy="1808163"/>
            <a:chOff x="-203200" y="-203200"/>
            <a:chExt cx="1717365" cy="1807722"/>
          </a:xfrm>
        </p:grpSpPr>
        <p:pic>
          <p:nvPicPr>
            <p:cNvPr id="5138" name="Picture 13" descr="T-shirt dla chłopca - 1 z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0966" cy="136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5139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1717366" cy="18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5130" name="Rectangle 15"/>
          <p:cNvSpPr>
            <a:spLocks/>
          </p:cNvSpPr>
          <p:nvPr/>
        </p:nvSpPr>
        <p:spPr bwMode="auto">
          <a:xfrm>
            <a:off x="184150" y="1482725"/>
            <a:ext cx="5075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Grafiki na dzianinach dla dorosłych oraz zabawki Endo nawiązują do podobnych produktów z działu dziecięcego rozpoczynając  </a:t>
            </a:r>
            <a:r>
              <a:rPr lang="pl-PL" altLang="pl-PL" b="1"/>
              <a:t>dialog pomiędzy tymi światami</a:t>
            </a:r>
            <a:r>
              <a:rPr lang="pl-PL" altLang="pl-PL"/>
              <a:t>, wzajemnie ucząc i bawiąc.</a:t>
            </a:r>
            <a:endParaRPr lang="pl-PL" altLang="pl-PL" sz="1800"/>
          </a:p>
        </p:txBody>
      </p:sp>
      <p:sp>
        <p:nvSpPr>
          <p:cNvPr id="5131" name="Rectangle 16"/>
          <p:cNvSpPr>
            <a:spLocks/>
          </p:cNvSpPr>
          <p:nvPr/>
        </p:nvSpPr>
        <p:spPr bwMode="auto">
          <a:xfrm>
            <a:off x="0" y="6453188"/>
            <a:ext cx="40322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/>
            <a:endParaRPr lang="pl-PL" altLang="pl-PL"/>
          </a:p>
        </p:txBody>
      </p:sp>
      <p:grpSp>
        <p:nvGrpSpPr>
          <p:cNvPr id="5132" name="Group 17"/>
          <p:cNvGrpSpPr>
            <a:grpSpLocks/>
          </p:cNvGrpSpPr>
          <p:nvPr/>
        </p:nvGrpSpPr>
        <p:grpSpPr bwMode="auto">
          <a:xfrm>
            <a:off x="3252788" y="4295775"/>
            <a:ext cx="1804987" cy="1898650"/>
            <a:chOff x="-203200" y="-203200"/>
            <a:chExt cx="1804737" cy="1898576"/>
          </a:xfrm>
        </p:grpSpPr>
        <p:pic>
          <p:nvPicPr>
            <p:cNvPr id="5136" name="Picture 18" descr="Misiowa pościel - 1 z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8337" cy="145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5137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1804737" cy="189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pic>
        <p:nvPicPr>
          <p:cNvPr id="5133" name="Picture 20" descr="max_pomarancz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3" b="21638"/>
          <a:stretch>
            <a:fillRect/>
          </a:stretch>
        </p:blipFill>
        <p:spPr bwMode="auto">
          <a:xfrm>
            <a:off x="7294563" y="6237288"/>
            <a:ext cx="1847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134" name="Rectangle 21"/>
          <p:cNvSpPr>
            <a:spLocks/>
          </p:cNvSpPr>
          <p:nvPr/>
        </p:nvSpPr>
        <p:spPr bwMode="auto">
          <a:xfrm>
            <a:off x="-420688" y="795338"/>
            <a:ext cx="2878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O </a:t>
            </a:r>
            <a:r>
              <a:rPr lang="pl-PL" altLang="pl-PL" sz="20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Endo</a:t>
            </a:r>
            <a:endParaRPr lang="pl-PL" altLang="pl-PL" sz="1800"/>
          </a:p>
        </p:txBody>
      </p:sp>
      <p:pic>
        <p:nvPicPr>
          <p:cNvPr id="5135" name="Picture 22" descr="image00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35713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312988" y="136525"/>
            <a:ext cx="6413500" cy="1020763"/>
          </a:xfrm>
          <a:solidFill>
            <a:srgbClr val="FFFFFF"/>
          </a:solidFill>
          <a:effectLst>
            <a:outerShdw algn="ctr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 algn="l" eaLnBrk="1"/>
            <a:r>
              <a:rPr lang="pl-PL" altLang="pl-PL" sz="18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Priorytetem </a:t>
            </a:r>
            <a:r>
              <a:rPr lang="pl-PL" altLang="pl-PL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Endo, obok unikalnej koncepcji artystycznej, jest jakość detalu oraz wygoda i bezpieczeństwo najmłodszych</a:t>
            </a:r>
            <a:endParaRPr lang="pl-PL" altLang="pl-PL" sz="1800" smtClean="0"/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0C52A196-64EB-4B52-BE69-59F4AB00D342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5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148" name="Picture 3" descr="image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3" b="36887"/>
          <a:stretch>
            <a:fillRect/>
          </a:stretch>
        </p:blipFill>
        <p:spPr bwMode="auto">
          <a:xfrm>
            <a:off x="7648575" y="6165850"/>
            <a:ext cx="1495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/>
          </p:cNvSpPr>
          <p:nvPr/>
        </p:nvSpPr>
        <p:spPr bwMode="auto">
          <a:xfrm>
            <a:off x="238125" y="1433513"/>
            <a:ext cx="6299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Endo stosuje </a:t>
            </a:r>
            <a:r>
              <a:rPr lang="pl-PL" altLang="pl-PL" b="1"/>
              <a:t>wysokogatunkowe dzianiny</a:t>
            </a:r>
            <a:r>
              <a:rPr lang="pl-PL" altLang="pl-PL"/>
              <a:t>, pozwalające skórze dziecka swobodnie oddychać.</a:t>
            </a:r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 b="1"/>
              <a:t>  Ekologiczna, czesana bawełna</a:t>
            </a:r>
            <a:r>
              <a:rPr lang="pl-PL" altLang="pl-PL"/>
              <a:t> gwarantuje wyjątkową miękkość i delikatność . </a:t>
            </a:r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Odpowiednio </a:t>
            </a:r>
            <a:r>
              <a:rPr lang="pl-PL" altLang="pl-PL" b="1"/>
              <a:t>dostosowane do tkanin ściegi</a:t>
            </a:r>
            <a:r>
              <a:rPr lang="pl-PL" altLang="pl-PL"/>
              <a:t> podnoszą jakość użytkową wyrobu. Silikonowe tasiemki na łączeniach elementów zapobiegają rozchodzeniu się szwów.</a:t>
            </a:r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Ekologiczne </a:t>
            </a:r>
            <a:r>
              <a:rPr lang="pl-PL" altLang="pl-PL" b="1"/>
              <a:t>nadruki wodne</a:t>
            </a:r>
            <a:r>
              <a:rPr lang="pl-PL" altLang="pl-PL"/>
              <a:t>, które poddawane są badaniom w autoryzowanych laboratoriach.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Hafty i naszywki zabezpieczone są tak, by nie podrażniały skóry dziecka.  Wszystkie dodatki metalowe (takie jak suwaki, zatrzaski, napy) produkowane są w bezpiecznej technologii – </a:t>
            </a:r>
            <a:r>
              <a:rPr lang="pl-PL" altLang="pl-PL" b="1"/>
              <a:t>bez użycia niklu.</a:t>
            </a:r>
            <a:endParaRPr lang="pl-PL" altLang="pl-PL" sz="1800"/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6246813" y="1493838"/>
            <a:ext cx="2744787" cy="2003425"/>
            <a:chOff x="-203200" y="-203200"/>
            <a:chExt cx="2746152" cy="2004336"/>
          </a:xfrm>
        </p:grpSpPr>
        <p:pic>
          <p:nvPicPr>
            <p:cNvPr id="6157" name="Picture 6" descr="http://drycleaninggoldcoast.com.au/blog/wp-content/uploads/2011/04/istock_000005443884xsmall-300x2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39752" cy="155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615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746152" cy="200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6738938" y="3536950"/>
            <a:ext cx="1760537" cy="2003425"/>
            <a:chOff x="-203200" y="-203200"/>
            <a:chExt cx="1759924" cy="2004336"/>
          </a:xfrm>
        </p:grpSpPr>
        <p:pic>
          <p:nvPicPr>
            <p:cNvPr id="6155" name="Picture 9" descr="image3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3524" cy="155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615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1759924" cy="200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6152" name="Rectangle 11"/>
          <p:cNvSpPr>
            <a:spLocks/>
          </p:cNvSpPr>
          <p:nvPr/>
        </p:nvSpPr>
        <p:spPr bwMode="auto">
          <a:xfrm>
            <a:off x="-17463" y="735013"/>
            <a:ext cx="2333626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20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Jakość Endo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6153" name="Picture 12" descr="image0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292850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154" name="Picture 13" descr="grafiki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5480050"/>
            <a:ext cx="1495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>
          <a:xfrm>
            <a:off x="234950" y="1538288"/>
            <a:ext cx="4697413" cy="4205287"/>
          </a:xfrm>
        </p:spPr>
        <p:txBody>
          <a:bodyPr/>
          <a:lstStyle/>
          <a:p>
            <a:pPr algn="l" eaLnBrk="1">
              <a:buFontTx/>
              <a:buChar char="•"/>
            </a:pP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  Endo ma obecnie w ofercie około 2600  produktów 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w sezonie czyli 5200 w  roku. 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/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 Wśród oferty są ubranka dla dzieci (0-11), ubrania dla dorosłych, a także akcesoria,  książki i  przytulanki dla dzieci.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/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 Jest też oczywiście dobrze znany wszystkim Miś Endo (Miś Endo został doceniony nawet przez Muzeum Narodowe w Warszawie i znalazł się jako jeden 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z eksponatów na organizowanej przez Muzeum wystawie bajek dawnym i współczesnych „Ale zabawki”. Miś był też na okładce książeczki publikowanej przy okazji wystawy).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solidFill>
                  <a:srgbClr val="323333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/>
            </a:r>
            <a:br>
              <a:rPr lang="pl-PL" altLang="pl-PL" sz="1400" smtClean="0">
                <a:solidFill>
                  <a:srgbClr val="323333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Endo prowadzi sprzedaż w obrębie UE. 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9125" y="266700"/>
            <a:ext cx="3951288" cy="527050"/>
          </a:xfrm>
        </p:spPr>
        <p:txBody>
          <a:bodyPr lIns="0" tIns="0" rIns="0" bIns="0" anchor="b"/>
          <a:lstStyle/>
          <a:p>
            <a:pPr marL="0" indent="0" algn="just" eaLnBrk="1">
              <a:spcBef>
                <a:spcPct val="0"/>
              </a:spcBef>
              <a:buSzTx/>
              <a:buFontTx/>
              <a:buNone/>
              <a:defRPr/>
            </a:pPr>
            <a:r>
              <a:rPr lang="pl-PL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Co proponujemy? </a:t>
            </a:r>
            <a:endParaRPr lang="pl-PL" sz="1800" smtClean="0">
              <a:latin typeface="Avenir Book" charset="0"/>
              <a:ea typeface="Avenir Book" charset="0"/>
              <a:cs typeface="Avenir Book" charset="0"/>
              <a:sym typeface="Avenir Book" charset="0"/>
            </a:endParaRPr>
          </a:p>
        </p:txBody>
      </p:sp>
      <p:sp>
        <p:nvSpPr>
          <p:cNvPr id="7172" name="Rectangle 3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796C1234-1FD0-4CAA-8560-DEFEF08BF226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6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173" name="Picture 4" descr="http://e-endo.pl/ic/upload/wysiwyg/zestawy/ZN4118.jpg?widthMax=800&amp;heightMax=600&amp;center-crop=false&amp;out=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9113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5435600" y="1628775"/>
            <a:ext cx="2036763" cy="2139950"/>
            <a:chOff x="-203200" y="-203200"/>
            <a:chExt cx="2036854" cy="2139946"/>
          </a:xfrm>
        </p:grpSpPr>
        <p:pic>
          <p:nvPicPr>
            <p:cNvPr id="7182" name="Picture 6" descr="http://e-endo.pl/ic/upload/wysiwyg/zestawy/ZN4119.jpg?widthMax=800&amp;heightMax=600&amp;center-crop=false&amp;out=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0454" cy="169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7183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036854" cy="213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pic>
        <p:nvPicPr>
          <p:cNvPr id="7175" name="Picture 8" descr="image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3" b="36887"/>
          <a:stretch>
            <a:fillRect/>
          </a:stretch>
        </p:blipFill>
        <p:spPr bwMode="auto">
          <a:xfrm>
            <a:off x="7646988" y="6164263"/>
            <a:ext cx="1495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7176" name="Group 9"/>
          <p:cNvGrpSpPr>
            <a:grpSpLocks/>
          </p:cNvGrpSpPr>
          <p:nvPr/>
        </p:nvGrpSpPr>
        <p:grpSpPr bwMode="auto">
          <a:xfrm>
            <a:off x="6867525" y="3357563"/>
            <a:ext cx="2139950" cy="2243137"/>
            <a:chOff x="-203200" y="-203200"/>
            <a:chExt cx="2276089" cy="2388717"/>
          </a:xfrm>
        </p:grpSpPr>
        <p:pic>
          <p:nvPicPr>
            <p:cNvPr id="7180" name="Picture 10" descr="http://e-endo.pl/ic/upload/wysiwyg/zestawy/ZN4148.jpg?widthMax=800&amp;heightMax=600&amp;center-crop=false&amp;out=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9689" cy="194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718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276089" cy="238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7177" name="Rectangle 12"/>
          <p:cNvSpPr>
            <a:spLocks/>
          </p:cNvSpPr>
          <p:nvPr/>
        </p:nvSpPr>
        <p:spPr bwMode="auto">
          <a:xfrm>
            <a:off x="-61913" y="765175"/>
            <a:ext cx="287972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21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Propozycja Endo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7178" name="Picture 13" descr="image0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308725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7179" name="Picture 14" descr="http://e-endo.pl/ic/upload/products/SM32M014_1_1.jpg?widthMax=295&amp;center-crop=false&amp;out=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12697"/>
          <a:stretch>
            <a:fillRect/>
          </a:stretch>
        </p:blipFill>
        <p:spPr bwMode="auto">
          <a:xfrm>
            <a:off x="5005388" y="3713163"/>
            <a:ext cx="16875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>
          <a:xfrm>
            <a:off x="179388" y="1196975"/>
            <a:ext cx="5400675" cy="2801938"/>
          </a:xfrm>
        </p:spPr>
        <p:txBody>
          <a:bodyPr/>
          <a:lstStyle/>
          <a:p>
            <a:pPr algn="l" eaLnBrk="1">
              <a:buFontTx/>
              <a:buChar char="•"/>
            </a:pP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 Endo ma ponad 50 tysięcy fanów na Facebooku.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/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Na organizowane przez Endo konkursy przychodzi średnio 500 zgłoszeń. Klienci lubią dzielić się z Endo swoimi osobistymi przeżyciami. 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/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Klienci cenią sobie Endo nie tylko za jakość i styl. Endo to także możliwość wyrażenia siebie, indywidualizm, odwaga, autentyczność. </a:t>
            </a:r>
            <a:br>
              <a:rPr lang="pl-PL" altLang="pl-PL" sz="1400" smtClean="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endParaRPr lang="pl-PL" altLang="pl-PL" sz="1400" smtClean="0">
              <a:latin typeface="Avenir Book" charset="0"/>
              <a:ea typeface="Avenir Book" charset="0"/>
              <a:cs typeface="Avenir Book" charset="0"/>
              <a:sym typeface="Avenir Book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249238" y="790575"/>
            <a:ext cx="2306637" cy="527050"/>
          </a:xfrm>
        </p:spPr>
        <p:txBody>
          <a:bodyPr anchor="b"/>
          <a:lstStyle/>
          <a:p>
            <a:pPr marL="0" indent="0" defTabSz="885825" eaLnBrk="1">
              <a:spcBef>
                <a:spcPts val="500"/>
              </a:spcBef>
              <a:buSzTx/>
              <a:buFontTx/>
              <a:buNone/>
            </a:pPr>
            <a:r>
              <a:rPr lang="pl-PL" altLang="pl-PL" sz="1900" u="sng" smtClean="0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Społeczność Endo </a:t>
            </a:r>
            <a:endParaRPr lang="pl-PL" altLang="pl-PL" sz="1800" smtClean="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r" eaLnBrk="1"/>
            <a:fld id="{79103995-71C1-4093-8318-A8B936189F50}" type="slidenum">
              <a:rPr lang="pl-PL" altLang="pl-PL" sz="120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 eaLnBrk="1"/>
              <a:t>7</a:t>
            </a:fld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2124075" y="188913"/>
            <a:ext cx="4772025" cy="576262"/>
            <a:chOff x="-843212" y="-91904"/>
            <a:chExt cx="4773407" cy="577044"/>
          </a:xfrm>
        </p:grpSpPr>
        <p:sp>
          <p:nvSpPr>
            <p:cNvPr id="9221" name="Rectangle 5"/>
            <p:cNvSpPr>
              <a:spLocks/>
            </p:cNvSpPr>
            <p:nvPr/>
          </p:nvSpPr>
          <p:spPr bwMode="auto">
            <a:xfrm>
              <a:off x="-5" y="296"/>
              <a:ext cx="3930200" cy="484844"/>
            </a:xfrm>
            <a:prstGeom prst="rect">
              <a:avLst/>
            </a:prstGeom>
            <a:noFill/>
            <a:ln w="9525" cap="flat" cmpd="sng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lIns="0" tIns="0" rIns="0" bIns="0">
              <a:spAutoFit/>
            </a:bodyPr>
            <a:lstStyle>
              <a:lvl1pPr eaLnBrk="0"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defRPr>
              </a:lvl9pPr>
            </a:lstStyle>
            <a:p>
              <a:pPr eaLnBrk="1"/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Za co nas kochają?</a:t>
              </a:r>
              <a:endParaRPr lang="pl-PL" altLang="pl-PL" sz="1800"/>
            </a:p>
          </p:txBody>
        </p:sp>
        <p:pic>
          <p:nvPicPr>
            <p:cNvPr id="821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3212" y="-91904"/>
              <a:ext cx="4006394" cy="56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pic>
        <p:nvPicPr>
          <p:cNvPr id="8198" name="Picture 7" descr="C:\Documents and Settings\kjankowska\Pulpit\niebieski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10864" r="51120" b="42307"/>
          <a:stretch>
            <a:fillRect/>
          </a:stretch>
        </p:blipFill>
        <p:spPr bwMode="auto">
          <a:xfrm>
            <a:off x="7739063" y="6237288"/>
            <a:ext cx="1403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199" name="Picture 8" descr="image1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19700"/>
            <a:ext cx="619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200" name="Picture 9" descr="image1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38850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201" name="Picture 10" descr="image0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283325"/>
            <a:ext cx="1185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8202" name="Group 11"/>
          <p:cNvGrpSpPr>
            <a:grpSpLocks/>
          </p:cNvGrpSpPr>
          <p:nvPr/>
        </p:nvGrpSpPr>
        <p:grpSpPr bwMode="auto">
          <a:xfrm>
            <a:off x="5691188" y="3095625"/>
            <a:ext cx="3230562" cy="3054350"/>
            <a:chOff x="-203200" y="-203200"/>
            <a:chExt cx="3230481" cy="3054635"/>
          </a:xfrm>
        </p:grpSpPr>
        <p:pic>
          <p:nvPicPr>
            <p:cNvPr id="8212" name="Picture 12" descr="52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24081" cy="26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8213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3230481" cy="305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8203" name="Group 14"/>
          <p:cNvGrpSpPr>
            <a:grpSpLocks/>
          </p:cNvGrpSpPr>
          <p:nvPr/>
        </p:nvGrpSpPr>
        <p:grpSpPr bwMode="auto">
          <a:xfrm>
            <a:off x="334963" y="3551238"/>
            <a:ext cx="2681287" cy="2968625"/>
            <a:chOff x="-203200" y="-203200"/>
            <a:chExt cx="2680212" cy="2969003"/>
          </a:xfrm>
        </p:grpSpPr>
        <p:pic>
          <p:nvPicPr>
            <p:cNvPr id="8210" name="Picture 15" descr="639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73812" cy="252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8211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680212" cy="296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8204" name="Group 17"/>
          <p:cNvGrpSpPr>
            <a:grpSpLocks/>
          </p:cNvGrpSpPr>
          <p:nvPr/>
        </p:nvGrpSpPr>
        <p:grpSpPr bwMode="auto">
          <a:xfrm>
            <a:off x="3089275" y="3551238"/>
            <a:ext cx="2087563" cy="2968625"/>
            <a:chOff x="-203200" y="-203200"/>
            <a:chExt cx="2088991" cy="2969003"/>
          </a:xfrm>
        </p:grpSpPr>
        <p:pic>
          <p:nvPicPr>
            <p:cNvPr id="8208" name="Picture 18" descr="20150817-8860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82591" cy="252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8209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2088991" cy="296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8205" name="Group 20"/>
          <p:cNvGrpSpPr>
            <a:grpSpLocks/>
          </p:cNvGrpSpPr>
          <p:nvPr/>
        </p:nvGrpSpPr>
        <p:grpSpPr bwMode="auto">
          <a:xfrm>
            <a:off x="5843588" y="774700"/>
            <a:ext cx="3157537" cy="2416175"/>
            <a:chOff x="-203200" y="-203200"/>
            <a:chExt cx="3157225" cy="2416498"/>
          </a:xfrm>
        </p:grpSpPr>
        <p:pic>
          <p:nvPicPr>
            <p:cNvPr id="8206" name="Picture 21" descr="925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50825" cy="197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8207" name="Pictur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3157225" cy="241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ag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3" b="40874"/>
          <a:stretch>
            <a:fillRect/>
          </a:stretch>
        </p:blipFill>
        <p:spPr bwMode="auto">
          <a:xfrm>
            <a:off x="7615238" y="6173788"/>
            <a:ext cx="15287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219" name="Picture 2" descr="image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17065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/>
          </p:cNvSpPr>
          <p:nvPr/>
        </p:nvSpPr>
        <p:spPr bwMode="auto">
          <a:xfrm>
            <a:off x="-185738" y="804863"/>
            <a:ext cx="32750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18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Zrealizowane projekty 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9221" name="Picture 5" descr="image0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30950"/>
            <a:ext cx="1185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/>
          </p:cNvSpPr>
          <p:nvPr/>
        </p:nvSpPr>
        <p:spPr bwMode="auto">
          <a:xfrm>
            <a:off x="169863" y="1189038"/>
            <a:ext cx="54181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Zaprojektowanie oraz produkcja prezentów w programie „Rossnę” dla sklepów Rossmnan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Nagrody konkursowe dla Banku Pekao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Produkcja t-shirtów i udział w ogólnopolskiej akcji  społecznej „Orzeł może” wraz z Gazetą Wyborczą i Polskim Radiem „Trójką”. 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pl-PL" altLang="pl-PL"/>
              <a:t>  „Walczenie ze stereotypem Polaka ponuraka”.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eaLnBrk="1">
              <a:buFont typeface="Arial" panose="020B0604020202020204" pitchFamily="34" charset="0"/>
              <a:buChar char="•"/>
            </a:pPr>
            <a:endParaRPr lang="pl-PL" altLang="pl-PL"/>
          </a:p>
        </p:txBody>
      </p:sp>
      <p:pic>
        <p:nvPicPr>
          <p:cNvPr id="9223" name="Picture 7" descr="image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636838"/>
            <a:ext cx="51816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224" name="Picture 8" descr="T-shirt męski - 1 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5892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ag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63403" b="40874"/>
          <a:stretch>
            <a:fillRect/>
          </a:stretch>
        </p:blipFill>
        <p:spPr bwMode="auto">
          <a:xfrm>
            <a:off x="7740650" y="6165850"/>
            <a:ext cx="1403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5076825" y="836613"/>
            <a:ext cx="3560763" cy="2543175"/>
            <a:chOff x="-203200" y="-203200"/>
            <a:chExt cx="3561464" cy="2545028"/>
          </a:xfrm>
        </p:grpSpPr>
        <p:pic>
          <p:nvPicPr>
            <p:cNvPr id="10251" name="Picture 3" descr="image9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" t="2907" r="1851"/>
            <a:stretch>
              <a:fillRect/>
            </a:stretch>
          </p:blipFill>
          <p:spPr bwMode="auto">
            <a:xfrm>
              <a:off x="0" y="0"/>
              <a:ext cx="3155064" cy="21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10252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3561464" cy="254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3906838" y="2309813"/>
            <a:ext cx="3203575" cy="2289175"/>
            <a:chOff x="-203201" y="-203200"/>
            <a:chExt cx="3203326" cy="2289106"/>
          </a:xfrm>
        </p:grpSpPr>
        <p:pic>
          <p:nvPicPr>
            <p:cNvPr id="10249" name="Picture 6" descr="image9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6" r="2594"/>
            <a:stretch>
              <a:fillRect/>
            </a:stretch>
          </p:blipFill>
          <p:spPr bwMode="auto">
            <a:xfrm>
              <a:off x="0" y="0"/>
              <a:ext cx="2796926" cy="184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1025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0" y="-203200"/>
              <a:ext cx="3203325" cy="228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10245" name="Rectangle 8"/>
          <p:cNvSpPr>
            <a:spLocks/>
          </p:cNvSpPr>
          <p:nvPr/>
        </p:nvSpPr>
        <p:spPr bwMode="auto">
          <a:xfrm>
            <a:off x="323850" y="1614488"/>
            <a:ext cx="34559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Wsparcie dla Wielkiej Orkiestry       Świątecznej Pomocy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pl-PL" altLang="pl-PL"/>
          </a:p>
          <a:p>
            <a:pPr algn="l" eaLnBrk="1">
              <a:buSzPct val="100000"/>
              <a:buFont typeface="Arial" panose="020B0604020202020204" pitchFamily="34" charset="0"/>
              <a:buChar char="•"/>
            </a:pPr>
            <a:r>
              <a:rPr lang="pl-PL" altLang="pl-PL"/>
              <a:t>  Wsparcie dla Fundacji Spełnionych Marzeń</a:t>
            </a:r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/>
            <a:endParaRPr lang="pl-PL" altLang="pl-PL"/>
          </a:p>
          <a:p>
            <a:pPr eaLnBrk="1">
              <a:buSzPct val="100000"/>
              <a:buFont typeface="Wingdings" panose="05000000000000000000" pitchFamily="2" charset="2"/>
              <a:buChar char="✓"/>
            </a:pPr>
            <a:endParaRPr lang="pl-PL" altLang="pl-PL"/>
          </a:p>
          <a:p>
            <a:pPr eaLnBrk="1"/>
            <a:endParaRPr lang="pl-PL" altLang="pl-PL"/>
          </a:p>
        </p:txBody>
      </p:sp>
      <p:sp>
        <p:nvSpPr>
          <p:cNvPr id="10246" name="Rectangle 9"/>
          <p:cNvSpPr>
            <a:spLocks/>
          </p:cNvSpPr>
          <p:nvPr/>
        </p:nvSpPr>
        <p:spPr bwMode="auto">
          <a:xfrm>
            <a:off x="0" y="784225"/>
            <a:ext cx="28797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1pPr>
            <a:lvl2pPr marL="742950" indent="-28575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2pPr>
            <a:lvl3pPr marL="11430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3pPr>
            <a:lvl4pPr marL="16002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4pPr>
            <a:lvl5pPr marL="2057400" indent="-228600" eaLnBrk="0"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sym typeface="Avenir Book" charset="0"/>
              </a:defRPr>
            </a:lvl9pPr>
          </a:lstStyle>
          <a:p>
            <a:pPr algn="ctr" eaLnBrk="1"/>
            <a:r>
              <a:rPr lang="pl-PL" altLang="pl-PL" sz="1800" u="sng">
                <a:latin typeface="Handwriting - Dakota" charset="0"/>
                <a:ea typeface="Handwriting - Dakota" charset="0"/>
                <a:cs typeface="Handwriting - Dakota" charset="0"/>
                <a:sym typeface="Handwriting - Dakota" charset="0"/>
              </a:rPr>
              <a:t>Zrealizowane projekty</a:t>
            </a:r>
            <a:endParaRPr lang="pl-PL" altLang="pl-PL" sz="1800">
              <a:latin typeface="Handwriting - Dakota" charset="0"/>
              <a:ea typeface="Handwriting - Dakota" charset="0"/>
              <a:cs typeface="Handwriting - Dakota" charset="0"/>
              <a:sym typeface="Handwriting - Dakota" charset="0"/>
            </a:endParaRPr>
          </a:p>
        </p:txBody>
      </p:sp>
      <p:pic>
        <p:nvPicPr>
          <p:cNvPr id="10247" name="Picture 10" descr="image0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308725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48" name="Picture 11" descr="r_aktualnosc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27368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venir Book" charset="0"/>
            <a:ea typeface="Avenir Book" charset="0"/>
            <a:cs typeface="Avenir Book" charset="0"/>
            <a:sym typeface="Avenir 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venir Book" charset="0"/>
            <a:ea typeface="Avenir Book" charset="0"/>
            <a:cs typeface="Avenir Book" charset="0"/>
            <a:sym typeface="Avenir Book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358</Words>
  <Application>Microsoft Office PowerPoint</Application>
  <PresentationFormat>Pokaz na ekranie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Avenir Book</vt:lpstr>
      <vt:lpstr>Arial</vt:lpstr>
      <vt:lpstr>Calibri</vt:lpstr>
      <vt:lpstr>Helvetica Neue</vt:lpstr>
      <vt:lpstr>Handwriting - Dakota</vt:lpstr>
      <vt:lpstr>Wingdings</vt:lpstr>
      <vt:lpstr>Default</vt:lpstr>
      <vt:lpstr>Prezentacja programu PowerPoint</vt:lpstr>
      <vt:lpstr>Prezentacja programu PowerPoint</vt:lpstr>
      <vt:lpstr>            Co wyróżnia Endo?</vt:lpstr>
      <vt:lpstr>Kolekcje Endo łączą wszystkie grupy produktowe </vt:lpstr>
      <vt:lpstr>Priorytetem Endo, obok unikalnej koncepcji artystycznej, jest jakość detalu oraz wygoda i bezpieczeństwo najmłodszych</vt:lpstr>
      <vt:lpstr>  Endo ma obecnie w ofercie około 2600  produktów  w sezonie czyli 5200 w  roku.    Wśród oferty są ubranka dla dzieci (0-11), ubrania dla dorosłych, a także akcesoria,  książki i  przytulanki dla dzieci.   Jest też oczywiście dobrze znany wszystkim Miś Endo (Miś Endo został doceniony nawet przez Muzeum Narodowe w Warszawie i znalazł się jako jeden  z eksponatów na organizowanej przez Muzeum wystawie bajek dawnym i współczesnych „Ale zabawki”. Miś był też na okładce książeczki publikowanej przy okazji wystawy).  Endo prowadzi sprzedaż w obrębie UE. </vt:lpstr>
      <vt:lpstr> Endo ma ponad 50 tysięcy fanów na Facebooku.  Na organizowane przez Endo konkursy przychodzi średnio 500 zgłoszeń. Klienci lubią dzielić się z Endo swoimi osobistymi przeżyciami.   Klienci cenią sobie Endo nie tylko za jakość i styl. Endo to także możliwość wyrażenia siebie, indywidualizm, odwaga, autentyczność.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8</cp:revision>
  <dcterms:modified xsi:type="dcterms:W3CDTF">2015-09-29T10:51:01Z</dcterms:modified>
</cp:coreProperties>
</file>